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4" r:id="rId6"/>
    <p:sldId id="260" r:id="rId7"/>
    <p:sldId id="262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797" autoAdjust="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164F-A31E-46D3-A941-403E60732E1D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2DCBF-0F47-4D0A-9E31-28445AB060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0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list</a:t>
            </a:r>
          </a:p>
          <a:p>
            <a:r>
              <a:rPr lang="en-US" dirty="0" smtClean="0"/>
              <a:t>Kari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research or data reference.  Julie ask Doreen about Poplar and reservation schools</a:t>
            </a:r>
          </a:p>
          <a:p>
            <a:r>
              <a:rPr lang="en-US" dirty="0" smtClean="0"/>
              <a:t>Erica Z.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 1</a:t>
            </a:r>
            <a:r>
              <a:rPr lang="en-US" baseline="30000" dirty="0" smtClean="0"/>
              <a:t>st</a:t>
            </a:r>
            <a:r>
              <a:rPr lang="en-US" dirty="0" smtClean="0"/>
              <a:t> 2</a:t>
            </a:r>
            <a:r>
              <a:rPr lang="en-US" baseline="0" dirty="0" smtClean="0"/>
              <a:t> bullets; Erica R is last 3 bullets; then </a:t>
            </a:r>
            <a:r>
              <a:rPr lang="en-US" dirty="0" smtClean="0"/>
              <a:t>Video from website</a:t>
            </a:r>
            <a:r>
              <a:rPr lang="en-US" baseline="0" dirty="0" smtClean="0"/>
              <a:t> (13 minutes)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Debra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Clicks to model on website which outlines the training.</a:t>
            </a:r>
          </a:p>
          <a:p>
            <a:r>
              <a:rPr lang="en-US" dirty="0" smtClean="0"/>
              <a:t>http://www.pthvp.org/index.php/model.html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 school</a:t>
            </a:r>
            <a:r>
              <a:rPr lang="en-US" baseline="0" dirty="0" smtClean="0"/>
              <a:t> elementary principals meeting – </a:t>
            </a:r>
            <a:r>
              <a:rPr lang="en-US" baseline="0" dirty="0" err="1" smtClean="0"/>
              <a:t>transistional</a:t>
            </a:r>
            <a:r>
              <a:rPr lang="en-US" baseline="0" dirty="0" smtClean="0"/>
              <a:t> not just a title I goal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Everyone is</a:t>
            </a:r>
            <a:r>
              <a:rPr lang="en-US" baseline="0" dirty="0" smtClean="0"/>
              <a:t> invited to participate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93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Erica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93C5A-381C-4FB2-ACA1-238F61B61F6E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thvp.org/index.php/model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Parent Teacher Home Visit Project at MCPS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collaborative </a:t>
            </a:r>
            <a:r>
              <a:rPr lang="en-US" dirty="0"/>
              <a:t>e</a:t>
            </a:r>
            <a:r>
              <a:rPr lang="en-US" dirty="0" smtClean="0"/>
              <a:t>ffort to promote Graduation and Achievement for All</a:t>
            </a:r>
          </a:p>
          <a:p>
            <a:r>
              <a:rPr lang="en-US" dirty="0" smtClean="0"/>
              <a:t>February 7, 2012</a:t>
            </a:r>
            <a:endParaRPr lang="en-US" dirty="0"/>
          </a:p>
        </p:txBody>
      </p:sp>
      <p:pic>
        <p:nvPicPr>
          <p:cNvPr id="1052" name="Picture 28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4648200" cy="2083918"/>
          </a:xfrm>
          <a:prstGeom prst="rect">
            <a:avLst/>
          </a:prstGeom>
          <a:noFill/>
        </p:spPr>
      </p:pic>
      <p:pic>
        <p:nvPicPr>
          <p:cNvPr id="5" name="Picture 4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6115050"/>
            <a:ext cx="26670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3886200"/>
          </a:xfrm>
        </p:spPr>
        <p:txBody>
          <a:bodyPr/>
          <a:lstStyle/>
          <a:p>
            <a:r>
              <a:rPr lang="en-US" dirty="0" smtClean="0"/>
              <a:t>If you want to go fast - go alone.</a:t>
            </a:r>
            <a:br>
              <a:rPr lang="en-US" dirty="0" smtClean="0"/>
            </a:br>
            <a:r>
              <a:rPr lang="en-US" dirty="0" smtClean="0"/>
              <a:t>If you want to go further…go together.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African Proverb</a:t>
            </a:r>
            <a:endParaRPr lang="en-US" dirty="0"/>
          </a:p>
        </p:txBody>
      </p:sp>
      <p:pic>
        <p:nvPicPr>
          <p:cNvPr id="7" name="Picture 4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953000"/>
            <a:ext cx="2948165" cy="1528999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QUESTIONS?...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57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PTHVP Model?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An inexpensive and easily replicated model of family engagement</a:t>
            </a:r>
          </a:p>
          <a:p>
            <a:r>
              <a:rPr lang="en-US" dirty="0" smtClean="0"/>
              <a:t>Ends the cycle of blame between families and school staff </a:t>
            </a:r>
          </a:p>
          <a:p>
            <a:r>
              <a:rPr lang="en-US" dirty="0" smtClean="0"/>
              <a:t>Builds trust and respect </a:t>
            </a:r>
          </a:p>
          <a:p>
            <a:r>
              <a:rPr lang="en-US" dirty="0" smtClean="0"/>
              <a:t>Instills cultural competency</a:t>
            </a:r>
          </a:p>
          <a:p>
            <a:r>
              <a:rPr lang="en-US" dirty="0" smtClean="0"/>
              <a:t>Increases personal and professional growth</a:t>
            </a:r>
            <a:endParaRPr lang="en-US" dirty="0"/>
          </a:p>
        </p:txBody>
      </p:sp>
      <p:pic>
        <p:nvPicPr>
          <p:cNvPr id="2050" name="Picture 2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029200"/>
            <a:ext cx="3063558" cy="1588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measurable benefits?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INCREASED:</a:t>
            </a:r>
          </a:p>
          <a:p>
            <a:pPr lvl="1"/>
            <a:r>
              <a:rPr lang="en-US" dirty="0" smtClean="0"/>
              <a:t>Student attendance rates</a:t>
            </a:r>
          </a:p>
          <a:p>
            <a:pPr lvl="1"/>
            <a:r>
              <a:rPr lang="en-US" dirty="0" smtClean="0"/>
              <a:t>Student test scores</a:t>
            </a:r>
          </a:p>
          <a:p>
            <a:pPr lvl="1"/>
            <a:r>
              <a:rPr lang="en-US" dirty="0" smtClean="0"/>
              <a:t>Graduation rates</a:t>
            </a:r>
          </a:p>
          <a:p>
            <a:pPr marL="457200" lvl="1" indent="0">
              <a:buNone/>
            </a:pPr>
            <a:r>
              <a:rPr lang="en-US" dirty="0" smtClean="0"/>
              <a:t>DECREASED:</a:t>
            </a:r>
          </a:p>
          <a:p>
            <a:pPr lvl="1"/>
            <a:r>
              <a:rPr lang="en-US" dirty="0" smtClean="0"/>
              <a:t>Suspension and expulsion rates 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andalism at school site 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7" name="Picture 3" descr="C:\Documents and Settings\title1\Local Settings\Temporary Internet Files\Content.IE5\W0L5CV71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029201"/>
            <a:ext cx="3040786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“Increasing the success of all students -- one visit at a time” </a:t>
            </a:r>
            <a:r>
              <a:rPr lang="en-US" sz="1600" dirty="0" smtClean="0"/>
              <a:t>PTHVP mission statement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sz="3000" dirty="0" smtClean="0"/>
              <a:t>Child views the teacher as part of their community</a:t>
            </a:r>
          </a:p>
          <a:p>
            <a:r>
              <a:rPr lang="en-US" sz="3000" dirty="0" smtClean="0"/>
              <a:t>Forges a bond between student, teacher and parent</a:t>
            </a:r>
          </a:p>
          <a:p>
            <a:r>
              <a:rPr lang="en-US" sz="3000" dirty="0" smtClean="0"/>
              <a:t>Student gains relationship with another  caring adult</a:t>
            </a:r>
          </a:p>
          <a:p>
            <a:r>
              <a:rPr lang="en-US" sz="3000" dirty="0" smtClean="0"/>
              <a:t>Student is vested in his/her education</a:t>
            </a:r>
          </a:p>
          <a:p>
            <a:r>
              <a:rPr lang="en-US" sz="3000" dirty="0" smtClean="0"/>
              <a:t>A spark is ignited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102" name="Picture 6" descr="C:\Documents and Settings\title1\Local Settings\Temporary Internet Files\Content.IE5\21JIQWWX\MC9001983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858251"/>
            <a:ext cx="2202255" cy="1999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Graduation Matters </a:t>
            </a:r>
            <a:br>
              <a:rPr lang="en-US" dirty="0" smtClean="0"/>
            </a:br>
            <a:r>
              <a:rPr lang="en-US" dirty="0" smtClean="0"/>
              <a:t>Missoula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Parents and teachers create a team for students' success</a:t>
            </a:r>
          </a:p>
          <a:p>
            <a:r>
              <a:rPr lang="en-US" sz="2800" dirty="0" smtClean="0"/>
              <a:t>Increased parent engagement with student and school</a:t>
            </a:r>
          </a:p>
          <a:p>
            <a:r>
              <a:rPr lang="en-US" sz="2800" dirty="0" smtClean="0"/>
              <a:t>Teachers integrate students' culture and home life in the classroom</a:t>
            </a:r>
          </a:p>
          <a:p>
            <a:r>
              <a:rPr lang="en-US" sz="2800" dirty="0" smtClean="0"/>
              <a:t>School specific goals met (ex. Preparing students for college enrollment)</a:t>
            </a:r>
          </a:p>
          <a:p>
            <a:r>
              <a:rPr lang="en-US" sz="2800" dirty="0" smtClean="0"/>
              <a:t>Teachers reported feeling energized about teaching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6115050"/>
            <a:ext cx="26670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can we implement this model for our families?</a:t>
            </a:r>
            <a:endParaRPr lang="en-US" sz="2800" dirty="0"/>
          </a:p>
        </p:txBody>
      </p:sp>
      <p:pic>
        <p:nvPicPr>
          <p:cNvPr id="7" name="Content Placeholder 6" descr="Roadmap for PTHVP.gif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068135" y="1128946"/>
            <a:ext cx="4789865" cy="57290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2011-12 Title I Goal: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153400" cy="3540125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/>
              <a:t>Design a home visit model that targets strategic students </a:t>
            </a:r>
          </a:p>
          <a:p>
            <a:r>
              <a:rPr lang="en-US" sz="4100" dirty="0"/>
              <a:t>T</a:t>
            </a:r>
            <a:r>
              <a:rPr lang="en-US" sz="4100" dirty="0" smtClean="0"/>
              <a:t>ransitional grade levels (Kindergarten, 6</a:t>
            </a:r>
            <a:r>
              <a:rPr lang="en-US" sz="4100" baseline="30000" dirty="0" smtClean="0"/>
              <a:t>th</a:t>
            </a:r>
            <a:r>
              <a:rPr lang="en-US" sz="4100" dirty="0" smtClean="0"/>
              <a:t> and 9</a:t>
            </a:r>
            <a:r>
              <a:rPr lang="en-US" sz="4100" baseline="30000" dirty="0" smtClean="0"/>
              <a:t>th</a:t>
            </a:r>
            <a:r>
              <a:rPr lang="en-US" sz="4100" dirty="0" smtClean="0"/>
              <a:t>)</a:t>
            </a:r>
          </a:p>
          <a:p>
            <a:r>
              <a:rPr lang="en-US" sz="4100" dirty="0"/>
              <a:t>M</a:t>
            </a:r>
            <a:r>
              <a:rPr lang="en-US" sz="4100" dirty="0" smtClean="0"/>
              <a:t>aintain or increase attendance rates for K-8 (currently 95%)  </a:t>
            </a:r>
          </a:p>
          <a:p>
            <a:r>
              <a:rPr lang="en-US" sz="4100" dirty="0"/>
              <a:t>I</a:t>
            </a:r>
            <a:r>
              <a:rPr lang="en-US" sz="4100" dirty="0" smtClean="0"/>
              <a:t>ncrease attendance rates for high school by 5% (currently 84%)</a:t>
            </a:r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Collaborate to Meet 21</a:t>
            </a:r>
            <a:r>
              <a:rPr lang="en-US" baseline="30000" dirty="0" smtClean="0"/>
              <a:t>st</a:t>
            </a:r>
            <a:r>
              <a:rPr lang="en-US" dirty="0" smtClean="0"/>
              <a:t> Century Initiative</a:t>
            </a:r>
            <a:endParaRPr lang="en-US" dirty="0"/>
          </a:p>
        </p:txBody>
      </p:sp>
      <p:pic>
        <p:nvPicPr>
          <p:cNvPr id="10" name="Picture 9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5943600"/>
            <a:ext cx="3048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invited to participate?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Teachers (all school personnel)</a:t>
            </a:r>
          </a:p>
          <a:p>
            <a:r>
              <a:rPr lang="en-US" dirty="0" smtClean="0"/>
              <a:t>Family Resource Center Specialists</a:t>
            </a:r>
          </a:p>
          <a:p>
            <a:r>
              <a:rPr lang="en-US" dirty="0" smtClean="0"/>
              <a:t>Counselors </a:t>
            </a:r>
          </a:p>
          <a:p>
            <a:r>
              <a:rPr lang="en-US" dirty="0" smtClean="0"/>
              <a:t>Social Workers</a:t>
            </a:r>
          </a:p>
          <a:p>
            <a:r>
              <a:rPr lang="en-US" dirty="0" smtClean="0"/>
              <a:t>Wraparound grant participants</a:t>
            </a:r>
          </a:p>
          <a:p>
            <a:r>
              <a:rPr lang="en-US" dirty="0" smtClean="0"/>
              <a:t>Principals</a:t>
            </a:r>
          </a:p>
          <a:p>
            <a:r>
              <a:rPr lang="en-US" dirty="0" smtClean="0"/>
              <a:t>Students and families</a:t>
            </a:r>
          </a:p>
        </p:txBody>
      </p:sp>
    </p:spTree>
    <p:extLst>
      <p:ext uri="{BB962C8B-B14F-4D97-AF65-F5344CB8AC3E}">
        <p14:creationId xmlns:p14="http://schemas.microsoft.com/office/powerpoint/2010/main" val="223158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Non-</a:t>
            </a:r>
            <a:r>
              <a:rPr lang="en-US" dirty="0" err="1" smtClean="0"/>
              <a:t>negotiables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1600"/>
            <a:ext cx="7924800" cy="4754563"/>
          </a:xfrm>
        </p:spPr>
        <p:txBody>
          <a:bodyPr/>
          <a:lstStyle/>
          <a:p>
            <a:r>
              <a:rPr lang="en-US" sz="3200" dirty="0" smtClean="0"/>
              <a:t>Everyone is trained</a:t>
            </a:r>
          </a:p>
          <a:p>
            <a:r>
              <a:rPr lang="en-US" sz="3200" dirty="0" smtClean="0"/>
              <a:t>Visits are done in pairs</a:t>
            </a:r>
          </a:p>
          <a:p>
            <a:r>
              <a:rPr lang="en-US" sz="3200" dirty="0" smtClean="0"/>
              <a:t>Relationship building is the purpose of the first visit</a:t>
            </a:r>
          </a:p>
          <a:p>
            <a:r>
              <a:rPr lang="en-US" sz="3200" dirty="0" smtClean="0"/>
              <a:t>Visits are compensated</a:t>
            </a:r>
          </a:p>
          <a:p>
            <a:r>
              <a:rPr lang="en-US" sz="3200" dirty="0" smtClean="0"/>
              <a:t>The visit is voluntary for the school staff and the families</a:t>
            </a:r>
          </a:p>
          <a:p>
            <a:endParaRPr lang="en-US" dirty="0"/>
          </a:p>
        </p:txBody>
      </p:sp>
      <p:pic>
        <p:nvPicPr>
          <p:cNvPr id="7" name="Picture 4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953000"/>
            <a:ext cx="2948165" cy="152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403</Words>
  <Application>Microsoft Office PowerPoint</Application>
  <PresentationFormat>On-screen Show (4:3)</PresentationFormat>
  <Paragraphs>71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Parent Teacher Home Visit Project at MCPS</vt:lpstr>
      <vt:lpstr>What is the PTHVP Model?</vt:lpstr>
      <vt:lpstr>What are the measurable benefits?</vt:lpstr>
      <vt:lpstr>“Increasing the success of all students -- one visit at a time” PTHVP mission statement</vt:lpstr>
      <vt:lpstr>Meeting Graduation Matters  Missoula Goals</vt:lpstr>
      <vt:lpstr>How can we implement this model for our families?</vt:lpstr>
      <vt:lpstr>Collaborate to Meet 21st Century Initiative</vt:lpstr>
      <vt:lpstr>Who is invited to participate?</vt:lpstr>
      <vt:lpstr>5 Non-negotiables</vt:lpstr>
      <vt:lpstr>If you want to go fast - go alone. If you want to go further…go together.  African Proverb</vt:lpstr>
    </vt:vector>
  </TitlesOfParts>
  <Company>Missoula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 MCPS user</dc:creator>
  <cp:lastModifiedBy>Trish Kirschten</cp:lastModifiedBy>
  <cp:revision>63</cp:revision>
  <dcterms:created xsi:type="dcterms:W3CDTF">2011-11-20T23:22:18Z</dcterms:created>
  <dcterms:modified xsi:type="dcterms:W3CDTF">2012-02-07T12:58:24Z</dcterms:modified>
</cp:coreProperties>
</file>